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64" r:id="rId5"/>
    <p:sldId id="265" r:id="rId6"/>
    <p:sldId id="259"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13649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217601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4686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05056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417262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298E48-48E1-4829-92B2-654316487D3C}"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807344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298E48-48E1-4829-92B2-654316487D3C}" type="datetimeFigureOut">
              <a:rPr lang="en-GB" smtClean="0"/>
              <a:t>06/01/2022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236358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298E48-48E1-4829-92B2-654316487D3C}" type="datetimeFigureOut">
              <a:rPr lang="en-GB" smtClean="0"/>
              <a:t>06/01/2022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33683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98E48-48E1-4829-92B2-654316487D3C}" type="datetimeFigureOut">
              <a:rPr lang="en-GB" smtClean="0"/>
              <a:t>06/01/2022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303119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98E48-48E1-4829-92B2-654316487D3C}"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75148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98E48-48E1-4829-92B2-654316487D3C}"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368565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98E48-48E1-4829-92B2-654316487D3C}" type="datetimeFigureOut">
              <a:rPr lang="en-GB" smtClean="0"/>
              <a:t>06/01/2022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03FE-D239-405E-931F-FF3E954A92DC}" type="slidenum">
              <a:rPr lang="en-GB" smtClean="0"/>
              <a:t>‹#›</a:t>
            </a:fld>
            <a:endParaRPr lang="en-GB"/>
          </a:p>
        </p:txBody>
      </p:sp>
    </p:spTree>
    <p:extLst>
      <p:ext uri="{BB962C8B-B14F-4D97-AF65-F5344CB8AC3E}">
        <p14:creationId xmlns:p14="http://schemas.microsoft.com/office/powerpoint/2010/main" val="1895638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4.png"/><Relationship Id="rId3" Type="http://schemas.openxmlformats.org/officeDocument/2006/relationships/audio" Target="../media/media6.wav"/><Relationship Id="rId7" Type="http://schemas.openxmlformats.org/officeDocument/2006/relationships/hyperlink" Target="http://www.google.co.uk/imgres?imgurl=http://www.pasty.com/discus/messages/411/2634.jpg&amp;imgrefurl=http://junkcardepot.com/kitchen-porter&amp;h=440&amp;w=660&amp;tbnid=KKpoEl-VUXpPVM:&amp;zoom=1&amp;docid=8g0Ug0R7gTkizM&amp;hl=en&amp;ei=ln-qVKzwBMv1UsnLgvgM&amp;tbm=isch&amp;ved=0CG4QMyhEMEQ&amp;iact=rc&amp;uact=3&amp;dur=147&amp;page=3&amp;start=59&amp;ndsp=29" TargetMode="External"/><Relationship Id="rId12" Type="http://schemas.openxmlformats.org/officeDocument/2006/relationships/image" Target="../media/image10.jpeg"/><Relationship Id="rId2" Type="http://schemas.microsoft.com/office/2007/relationships/media" Target="../media/media6.wav"/><Relationship Id="rId1" Type="http://schemas.openxmlformats.org/officeDocument/2006/relationships/tags" Target="../tags/tag1.xml"/><Relationship Id="rId6" Type="http://schemas.openxmlformats.org/officeDocument/2006/relationships/image" Target="../media/image7.jpeg"/><Relationship Id="rId11" Type="http://schemas.openxmlformats.org/officeDocument/2006/relationships/hyperlink" Target="http://www.google.co.uk/imgres?imgurl=http://hoteljobsasia.com/wp-content/uploads/2011/01/SteakhouseMgr.jpg&amp;imgrefurl=http://hoteljobsasia.com/restaurant-job/steakhouse-manager-job-uae-large-hotel-opening/&amp;h=287&amp;w=430&amp;tbnid=Q9qzOvVGQHlE3M:&amp;zoom=1&amp;docid=bG9DHJ7LKBuYoM&amp;hl=en&amp;ei=aX-qVNn7O8vrUqGphPgK&amp;tbm=isch&amp;ved=0CDIQMygTMBM&amp;iact=rc&amp;uact=3&amp;dur=374&amp;page=1&amp;start=0&amp;ndsp=21" TargetMode="External"/><Relationship Id="rId5" Type="http://schemas.openxmlformats.org/officeDocument/2006/relationships/hyperlink" Target="http://www.google.co.uk/imgres?imgurl=http://migrate-me.com/wp-content/uploads/2014/10/chef.jpg&amp;imgrefurl=http://migrate-me.com/chef-immigrating-australia/&amp;h=675&amp;w=960&amp;tbnid=T_XFXZ6F-HrtVM:&amp;zoom=1&amp;docid=4V-_uYGlt7Bp8M&amp;hl=en&amp;ei=1X6qVO_4PMLzas-ngagE&amp;tbm=isch&amp;ved=0CDEQMygQMBA&amp;iact=rc&amp;uact=3&amp;dur=773&amp;page=1&amp;start=0&amp;ndsp=25" TargetMode="External"/><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hyperlink" Target="https://www.google.co.uk/url?sa=i&amp;rct=j&amp;q=&amp;esrc=s&amp;frm=1&amp;source=images&amp;cd=&amp;cad=rja&amp;uact=8&amp;ved=0CAcQjRw&amp;url=https://nationalcareersservice.direct.gov.uk/advice/planning/jobprofiles/Pages/foodscientist-foodtechnologist.aspx&amp;ei=83-qVOOaB4rhaNa_gnA&amp;psig=AFQjCNGAcjfqecBKnYt5AR9S4zMx3dvO1g&amp;ust=14205464082278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7"/>
            <a:ext cx="7092280" cy="1555797"/>
          </a:xfrm>
        </p:spPr>
        <p:txBody>
          <a:bodyPr>
            <a:normAutofit fontScale="90000"/>
          </a:bodyPr>
          <a:lstStyle/>
          <a:p>
            <a:r>
              <a:rPr lang="en-GB" sz="6600" dirty="0">
                <a:solidFill>
                  <a:srgbClr val="002060"/>
                </a:solidFill>
              </a:rPr>
              <a:t>WJEC Hospitality </a:t>
            </a:r>
            <a:br>
              <a:rPr lang="en-GB" sz="6600" dirty="0">
                <a:solidFill>
                  <a:srgbClr val="002060"/>
                </a:solidFill>
              </a:rPr>
            </a:br>
            <a:r>
              <a:rPr lang="en-GB" sz="6600" dirty="0">
                <a:solidFill>
                  <a:srgbClr val="002060"/>
                </a:solidFill>
              </a:rPr>
              <a:t>&amp; Catering</a:t>
            </a:r>
            <a:endParaRPr lang="en-GB" sz="6600" dirty="0"/>
          </a:p>
        </p:txBody>
      </p:sp>
      <p:grpSp>
        <p:nvGrpSpPr>
          <p:cNvPr id="3" name="Group 2"/>
          <p:cNvGrpSpPr/>
          <p:nvPr/>
        </p:nvGrpSpPr>
        <p:grpSpPr>
          <a:xfrm>
            <a:off x="5507905" y="1906707"/>
            <a:ext cx="3528591" cy="3466509"/>
            <a:chOff x="6901203" y="152507"/>
            <a:chExt cx="1917146" cy="1699654"/>
          </a:xfrm>
        </p:grpSpPr>
        <p:pic>
          <p:nvPicPr>
            <p:cNvPr id="4"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1203" y="152507"/>
              <a:ext cx="1917146" cy="169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0983" t="17198" r="21311" b="16561"/>
            <a:stretch/>
          </p:blipFill>
          <p:spPr bwMode="auto">
            <a:xfrm rot="1568353">
              <a:off x="7660136" y="612501"/>
              <a:ext cx="399278" cy="4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itle 1"/>
          <p:cNvSpPr txBox="1">
            <a:spLocks/>
          </p:cNvSpPr>
          <p:nvPr/>
        </p:nvSpPr>
        <p:spPr>
          <a:xfrm>
            <a:off x="0" y="5777224"/>
            <a:ext cx="9144000"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dirty="0"/>
              <a:t>Hospitality &amp; Catering</a:t>
            </a:r>
          </a:p>
        </p:txBody>
      </p:sp>
      <p:sp>
        <p:nvSpPr>
          <p:cNvPr id="8" name="Content Placeholder 2"/>
          <p:cNvSpPr txBox="1">
            <a:spLocks/>
          </p:cNvSpPr>
          <p:nvPr/>
        </p:nvSpPr>
        <p:spPr>
          <a:xfrm>
            <a:off x="251520" y="2401449"/>
            <a:ext cx="4995219" cy="2755743"/>
          </a:xfrm>
          <a:prstGeom prst="rect">
            <a:avLst/>
          </a:prstGeom>
          <a:ln>
            <a:solidFill>
              <a:schemeClr val="tx1"/>
            </a:solidFill>
          </a:ln>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4200" b="1" dirty="0"/>
              <a:t>Is it for me?</a:t>
            </a:r>
          </a:p>
          <a:p>
            <a:r>
              <a:rPr lang="en-GB" sz="4200" dirty="0"/>
              <a:t>Do I enjoy my food technology lessons?</a:t>
            </a:r>
          </a:p>
          <a:p>
            <a:r>
              <a:rPr lang="en-GB" sz="4200" dirty="0"/>
              <a:t>Am I organised? </a:t>
            </a:r>
          </a:p>
          <a:p>
            <a:r>
              <a:rPr lang="en-GB" sz="4200" dirty="0"/>
              <a:t>Do I enjoy practical work?</a:t>
            </a:r>
          </a:p>
          <a:p>
            <a:r>
              <a:rPr lang="en-GB" sz="4200" dirty="0"/>
              <a:t>Can I cope with a mix of practical and written work?</a:t>
            </a:r>
          </a:p>
          <a:p>
            <a:r>
              <a:rPr lang="en-GB" sz="4200" dirty="0"/>
              <a:t>Can I meet regular deadlines?</a:t>
            </a:r>
          </a:p>
          <a:p>
            <a:endParaRPr lang="en-GB" dirty="0"/>
          </a:p>
          <a:p>
            <a:endParaRPr lang="en-GB" dirty="0"/>
          </a:p>
        </p:txBody>
      </p:sp>
      <p:pic>
        <p:nvPicPr>
          <p:cNvPr id="1026" name="Picture 2" descr="https://tse2.mm.bing.net/th?id=OIP.OpC8B5I2-eRyKeUdX7GemwHaHa&amp;pid=Api&amp;P=0&amp;w=300&amp;h=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3205" y="0"/>
            <a:ext cx="1580795" cy="158079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182284"/>
      </p:ext>
    </p:extLst>
  </p:cSld>
  <p:clrMapOvr>
    <a:masterClrMapping/>
  </p:clrMapOvr>
  <mc:AlternateContent xmlns:mc="http://schemas.openxmlformats.org/markup-compatibility/2006" xmlns:p14="http://schemas.microsoft.com/office/powerpoint/2010/main">
    <mc:Choice Requires="p14">
      <p:transition spd="slow" p14:dur="2000" advTm="34353"/>
    </mc:Choice>
    <mc:Fallback xmlns="">
      <p:transition spd="slow" advTm="3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07505" y="130850"/>
            <a:ext cx="5418177" cy="2074014"/>
          </a:xfrm>
          <a:prstGeom prst="rect">
            <a:avLst/>
          </a:prstGeom>
          <a:solidFill>
            <a:srgbClr val="FFFF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t>Unit 1 The Hospitality and Catering Industry (Written exam). 40% of the overall course</a:t>
            </a:r>
          </a:p>
          <a:p>
            <a:pPr marL="0" indent="0">
              <a:buNone/>
              <a:defRPr/>
            </a:pPr>
            <a:r>
              <a:rPr lang="en-US" sz="2000" dirty="0"/>
              <a:t>As part of Unit 1, students will study all aspects of the vocational sector, including job opportunities within the sector, laws that need to be considered and safety aspects relating to the industry.</a:t>
            </a:r>
            <a:endParaRPr lang="en-GB" sz="2000" dirty="0"/>
          </a:p>
        </p:txBody>
      </p:sp>
      <p:sp>
        <p:nvSpPr>
          <p:cNvPr id="11" name="Content Placeholder 2"/>
          <p:cNvSpPr txBox="1">
            <a:spLocks/>
          </p:cNvSpPr>
          <p:nvPr/>
        </p:nvSpPr>
        <p:spPr>
          <a:xfrm>
            <a:off x="107504" y="2348880"/>
            <a:ext cx="5452159" cy="3240360"/>
          </a:xfrm>
          <a:prstGeom prst="rect">
            <a:avLst/>
          </a:prstGeom>
          <a:solidFill>
            <a:srgbClr val="FFFF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t>Unit 2 Hospitality and Catering in Action </a:t>
            </a:r>
            <a:r>
              <a:rPr lang="en-GB" altLang="en-US" sz="2000" dirty="0"/>
              <a:t>(9 hour controlled assessment). 60% of the overall course</a:t>
            </a:r>
          </a:p>
          <a:p>
            <a:pPr marL="0" indent="0">
              <a:buNone/>
              <a:defRPr/>
            </a:pPr>
            <a:r>
              <a:rPr lang="en-US" sz="2000" dirty="0"/>
              <a:t>In the second unit, students will learn how to plan, prepare, cook and present nutritional dishes. As part of this, students will need to consider and understand the nutritional needs and dietary requirements of a range of client groups and will develop skills in safe and hygienic food preparation, cooking and presenting.</a:t>
            </a:r>
            <a:endParaRPr lang="en-GB" altLang="en-US" sz="2000" dirty="0"/>
          </a:p>
        </p:txBody>
      </p:sp>
      <p:sp>
        <p:nvSpPr>
          <p:cNvPr id="7" name="Title 1"/>
          <p:cNvSpPr txBox="1">
            <a:spLocks/>
          </p:cNvSpPr>
          <p:nvPr/>
        </p:nvSpPr>
        <p:spPr>
          <a:xfrm>
            <a:off x="0" y="5777224"/>
            <a:ext cx="5681019"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t>Hospitality &amp; Catering</a:t>
            </a:r>
          </a:p>
        </p:txBody>
      </p:sp>
      <p:sp>
        <p:nvSpPr>
          <p:cNvPr id="10" name="Content Placeholder 2"/>
          <p:cNvSpPr txBox="1">
            <a:spLocks/>
          </p:cNvSpPr>
          <p:nvPr/>
        </p:nvSpPr>
        <p:spPr>
          <a:xfrm>
            <a:off x="5715000" y="2852936"/>
            <a:ext cx="3381376" cy="3954264"/>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Grading for the course:</a:t>
            </a:r>
          </a:p>
          <a:p>
            <a:r>
              <a:rPr lang="en-GB" sz="1800" dirty="0">
                <a:latin typeface="Arial" panose="020B0604020202020204" pitchFamily="34" charset="0"/>
                <a:cs typeface="Arial" panose="020B0604020202020204" pitchFamily="34" charset="0"/>
              </a:rPr>
              <a:t>Level 2 Distinction * (equivalent to grade 8-9)</a:t>
            </a:r>
          </a:p>
          <a:p>
            <a:r>
              <a:rPr lang="en-GB" sz="1800" dirty="0">
                <a:latin typeface="Arial" panose="020B0604020202020204" pitchFamily="34" charset="0"/>
                <a:cs typeface="Arial" panose="020B0604020202020204" pitchFamily="34" charset="0"/>
              </a:rPr>
              <a:t>Level 2 Distinction (equivalent to a grade 7)</a:t>
            </a:r>
          </a:p>
          <a:p>
            <a:r>
              <a:rPr lang="en-GB" sz="1800" dirty="0">
                <a:latin typeface="Arial" panose="020B0604020202020204" pitchFamily="34" charset="0"/>
                <a:cs typeface="Arial" panose="020B0604020202020204" pitchFamily="34" charset="0"/>
              </a:rPr>
              <a:t>Level 2  Merit </a:t>
            </a:r>
          </a:p>
          <a:p>
            <a:pPr marL="0" indent="0">
              <a:buNone/>
            </a:pPr>
            <a:r>
              <a:rPr lang="en-GB" sz="1800" dirty="0">
                <a:latin typeface="Arial" panose="020B0604020202020204" pitchFamily="34" charset="0"/>
                <a:cs typeface="Arial" panose="020B0604020202020204" pitchFamily="34" charset="0"/>
              </a:rPr>
              <a:t>     (equivalent to a grade 5/6)</a:t>
            </a:r>
          </a:p>
          <a:p>
            <a:r>
              <a:rPr lang="en-GB" sz="1800" dirty="0">
                <a:latin typeface="Arial" panose="020B0604020202020204" pitchFamily="34" charset="0"/>
                <a:cs typeface="Arial" panose="020B0604020202020204" pitchFamily="34" charset="0"/>
              </a:rPr>
              <a:t>Level 2 Pass </a:t>
            </a:r>
          </a:p>
          <a:p>
            <a:pPr marL="0" indent="0">
              <a:buNone/>
            </a:pPr>
            <a:r>
              <a:rPr lang="en-GB" sz="1800" dirty="0">
                <a:latin typeface="Arial" panose="020B0604020202020204" pitchFamily="34" charset="0"/>
                <a:cs typeface="Arial" panose="020B0604020202020204" pitchFamily="34" charset="0"/>
              </a:rPr>
              <a:t>     (equivalent to a grade 4)</a:t>
            </a:r>
          </a:p>
          <a:p>
            <a:r>
              <a:rPr lang="en-GB" sz="1800" dirty="0">
                <a:latin typeface="Arial" panose="020B0604020202020204" pitchFamily="34" charset="0"/>
                <a:cs typeface="Arial" panose="020B0604020202020204" pitchFamily="34" charset="0"/>
              </a:rPr>
              <a:t>Level 1 Pass </a:t>
            </a:r>
          </a:p>
          <a:p>
            <a:pPr marL="0" indent="0">
              <a:buNone/>
            </a:pPr>
            <a:r>
              <a:rPr lang="en-GB" sz="1800" dirty="0">
                <a:latin typeface="Arial" panose="020B0604020202020204" pitchFamily="34" charset="0"/>
                <a:cs typeface="Arial" panose="020B0604020202020204" pitchFamily="34" charset="0"/>
              </a:rPr>
              <a:t>     (equivalent to a grade 1.75</a:t>
            </a:r>
          </a:p>
          <a:p>
            <a:endParaRPr lang="en-GB" dirty="0"/>
          </a:p>
        </p:txBody>
      </p:sp>
      <p:sp>
        <p:nvSpPr>
          <p:cNvPr id="3" name="TextBox 2"/>
          <p:cNvSpPr txBox="1"/>
          <p:nvPr/>
        </p:nvSpPr>
        <p:spPr>
          <a:xfrm>
            <a:off x="5868144" y="184572"/>
            <a:ext cx="3084215" cy="2308324"/>
          </a:xfrm>
          <a:prstGeom prst="rect">
            <a:avLst/>
          </a:prstGeom>
          <a:noFill/>
        </p:spPr>
        <p:txBody>
          <a:bodyPr wrap="square" rtlCol="0">
            <a:spAutoFit/>
          </a:bodyPr>
          <a:lstStyle/>
          <a:p>
            <a:pPr lvl="0" algn="ctr"/>
            <a:r>
              <a:rPr lang="en-GB" sz="2400" b="1" i="0" u="none" strike="noStrike" cap="none" dirty="0">
                <a:solidFill>
                  <a:srgbClr val="000000"/>
                </a:solidFill>
              </a:rPr>
              <a:t>To pass this course at level 1 or 2 you must complete all of the assessment criteria, as well as the written and practical exams.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9156067"/>
      </p:ext>
    </p:extLst>
  </p:cSld>
  <p:clrMapOvr>
    <a:masterClrMapping/>
  </p:clrMapOvr>
  <mc:AlternateContent xmlns:mc="http://schemas.openxmlformats.org/markup-compatibility/2006" xmlns:p14="http://schemas.microsoft.com/office/powerpoint/2010/main">
    <mc:Choice Requires="p14">
      <p:transition spd="slow" p14:dur="2000" advTm="73204"/>
    </mc:Choice>
    <mc:Fallback xmlns="">
      <p:transition spd="slow" advTm="7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62841" y="116632"/>
            <a:ext cx="3877111" cy="5498748"/>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400" dirty="0"/>
              <a:t>Unit 1  </a:t>
            </a:r>
          </a:p>
          <a:p>
            <a:pPr marL="0" indent="0">
              <a:buNone/>
              <a:defRPr/>
            </a:pPr>
            <a:r>
              <a:rPr lang="en-GB" sz="2400" dirty="0"/>
              <a:t>‘The Hospitality and Catering Industry’ </a:t>
            </a:r>
          </a:p>
          <a:p>
            <a:pPr marL="0" indent="0">
              <a:buNone/>
              <a:defRPr/>
            </a:pPr>
            <a:r>
              <a:rPr lang="en-US" sz="2000" dirty="0"/>
              <a:t>As part of Unit 1, students will study all aspects of the vocational sector, including job opportunities within the sector, laws that need to be considered and safety aspects relating to the industry.</a:t>
            </a:r>
          </a:p>
          <a:p>
            <a:pPr marL="0" indent="0">
              <a:buNone/>
              <a:defRPr/>
            </a:pPr>
            <a:endParaRPr lang="en-US" sz="2000" dirty="0"/>
          </a:p>
          <a:p>
            <a:pPr marL="0" indent="0">
              <a:buNone/>
              <a:defRPr/>
            </a:pPr>
            <a:r>
              <a:rPr lang="en-US" sz="2000" dirty="0"/>
              <a:t>This is a  90 minute written paper sat in the Summer of Year 10. Year 10 is focused on exam content and revision.</a:t>
            </a:r>
          </a:p>
          <a:p>
            <a:pPr marL="0" indent="0">
              <a:buNone/>
              <a:defRPr/>
            </a:pPr>
            <a:endParaRPr lang="en-US" sz="2000" dirty="0"/>
          </a:p>
          <a:p>
            <a:pPr marL="0" lvl="0" indent="0">
              <a:buNone/>
              <a:defRPr/>
            </a:pPr>
            <a:r>
              <a:rPr lang="en-GB" sz="2000" b="1" dirty="0">
                <a:solidFill>
                  <a:srgbClr val="000000"/>
                </a:solidFill>
              </a:rPr>
              <a:t>Worth 40% of final grade.</a:t>
            </a:r>
          </a:p>
          <a:p>
            <a:pPr marL="0" indent="0">
              <a:buNone/>
              <a:defRPr/>
            </a:pPr>
            <a:endParaRPr lang="en-GB" sz="2000" dirty="0"/>
          </a:p>
        </p:txBody>
      </p:sp>
      <p:sp>
        <p:nvSpPr>
          <p:cNvPr id="7" name="Title 1"/>
          <p:cNvSpPr txBox="1">
            <a:spLocks/>
          </p:cNvSpPr>
          <p:nvPr/>
        </p:nvSpPr>
        <p:spPr>
          <a:xfrm>
            <a:off x="0" y="5777224"/>
            <a:ext cx="5681019"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t>Hospitality &amp; Catering</a:t>
            </a:r>
          </a:p>
        </p:txBody>
      </p:sp>
      <p:sp>
        <p:nvSpPr>
          <p:cNvPr id="2" name="TextBox 1"/>
          <p:cNvSpPr txBox="1"/>
          <p:nvPr/>
        </p:nvSpPr>
        <p:spPr>
          <a:xfrm>
            <a:off x="4427984" y="130850"/>
            <a:ext cx="4680520" cy="5570756"/>
          </a:xfrm>
          <a:prstGeom prst="rect">
            <a:avLst/>
          </a:prstGeom>
          <a:noFill/>
        </p:spPr>
        <p:txBody>
          <a:bodyPr wrap="square" rtlCol="0">
            <a:spAutoFit/>
          </a:bodyPr>
          <a:lstStyle/>
          <a:p>
            <a:r>
              <a:rPr lang="en-GB" altLang="en-US" sz="2800" b="1" u="sng" dirty="0"/>
              <a:t>What will I learn?</a:t>
            </a:r>
          </a:p>
          <a:p>
            <a:r>
              <a:rPr lang="en-GB" altLang="en-US" sz="2800" b="1" u="sng" dirty="0"/>
              <a:t>Key topics include…</a:t>
            </a:r>
          </a:p>
          <a:p>
            <a:pPr marL="342900" indent="-342900">
              <a:buFont typeface="Arial" panose="020B0604020202020204" pitchFamily="34" charset="0"/>
              <a:buChar char="•"/>
            </a:pPr>
            <a:r>
              <a:rPr lang="en-GB" altLang="en-US" sz="2400" dirty="0"/>
              <a:t>Types of establishment and job roles in the industry.</a:t>
            </a:r>
          </a:p>
          <a:p>
            <a:pPr marL="342900" indent="-342900">
              <a:buFont typeface="Arial" panose="020B0604020202020204" pitchFamily="34" charset="0"/>
              <a:buChar char="•"/>
            </a:pPr>
            <a:r>
              <a:rPr lang="en-GB" altLang="en-US" sz="2400" dirty="0"/>
              <a:t>Types of service.</a:t>
            </a:r>
          </a:p>
          <a:p>
            <a:pPr marL="342900" indent="-342900">
              <a:buFont typeface="Arial" panose="020B0604020202020204" pitchFamily="34" charset="0"/>
              <a:buChar char="•"/>
            </a:pPr>
            <a:r>
              <a:rPr lang="en-GB" altLang="en-US" sz="2400" dirty="0"/>
              <a:t>How the industry runs.</a:t>
            </a:r>
          </a:p>
          <a:p>
            <a:pPr marL="342900" indent="-342900">
              <a:buFont typeface="Arial" panose="020B0604020202020204" pitchFamily="34" charset="0"/>
              <a:buChar char="•"/>
            </a:pPr>
            <a:r>
              <a:rPr lang="en-GB" altLang="en-US" sz="2400" dirty="0"/>
              <a:t>Factors of success for hospitality and catering businesses.</a:t>
            </a:r>
          </a:p>
          <a:p>
            <a:pPr marL="342900" indent="-342900">
              <a:buFont typeface="Arial" panose="020B0604020202020204" pitchFamily="34" charset="0"/>
              <a:buChar char="•"/>
            </a:pPr>
            <a:r>
              <a:rPr lang="en-GB" altLang="en-US" sz="2400" dirty="0"/>
              <a:t>Customer requirements.</a:t>
            </a:r>
          </a:p>
          <a:p>
            <a:pPr marL="342900" indent="-342900">
              <a:buFont typeface="Arial" panose="020B0604020202020204" pitchFamily="34" charset="0"/>
              <a:buChar char="•"/>
            </a:pPr>
            <a:r>
              <a:rPr lang="en-GB" altLang="en-US" sz="2400" dirty="0"/>
              <a:t>Operational activities of a kitchen and front of house.</a:t>
            </a:r>
          </a:p>
          <a:p>
            <a:pPr marL="342900" indent="-342900">
              <a:buFont typeface="Arial" panose="020B0604020202020204" pitchFamily="34" charset="0"/>
              <a:buChar char="•"/>
            </a:pPr>
            <a:r>
              <a:rPr lang="en-GB" altLang="en-US" sz="2400" dirty="0"/>
              <a:t>Health, Safety and Hygiene.</a:t>
            </a:r>
          </a:p>
          <a:p>
            <a:pPr marL="342900" indent="-342900">
              <a:buFont typeface="Arial" panose="020B0604020202020204" pitchFamily="34" charset="0"/>
              <a:buChar char="•"/>
            </a:pPr>
            <a:r>
              <a:rPr lang="en-GB" altLang="en-US" sz="2400" dirty="0"/>
              <a:t>Food poisoning.</a:t>
            </a:r>
          </a:p>
          <a:p>
            <a:pPr marL="342900" indent="-342900">
              <a:buFont typeface="Arial" panose="020B0604020202020204" pitchFamily="34" charset="0"/>
              <a:buChar char="•"/>
            </a:pPr>
            <a:endParaRPr lang="en-GB" altLang="en-US" dirty="0"/>
          </a:p>
          <a:p>
            <a:pPr marL="342900" indent="-342900">
              <a:buFont typeface="Arial" panose="020B0604020202020204" pitchFamily="34" charset="0"/>
              <a:buChar char="•"/>
            </a:pPr>
            <a:endParaRPr lang="en-GB" altLang="en-US" dirty="0"/>
          </a:p>
        </p:txBody>
      </p:sp>
      <p:pic>
        <p:nvPicPr>
          <p:cNvPr id="2050" name="Picture 2" descr="Common Stuff You've Definitely Noticed During Exam Week In ..."/>
          <p:cNvPicPr>
            <a:picLocks noChangeAspect="1" noChangeArrowheads="1"/>
          </p:cNvPicPr>
          <p:nvPr/>
        </p:nvPicPr>
        <p:blipFill rotWithShape="1">
          <a:blip r:embed="rId4">
            <a:extLst>
              <a:ext uri="{28A0092B-C50C-407E-A947-70E740481C1C}">
                <a14:useLocalDpi xmlns:a14="http://schemas.microsoft.com/office/drawing/2010/main" val="0"/>
              </a:ext>
            </a:extLst>
          </a:blip>
          <a:srcRect l="6709" t="17009" r="8031" b="7926"/>
          <a:stretch/>
        </p:blipFill>
        <p:spPr bwMode="auto">
          <a:xfrm>
            <a:off x="6627303" y="5174425"/>
            <a:ext cx="2553209" cy="16835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311223"/>
      </p:ext>
    </p:extLst>
  </p:cSld>
  <p:clrMapOvr>
    <a:masterClrMapping/>
  </p:clrMapOvr>
  <mc:AlternateContent xmlns:mc="http://schemas.openxmlformats.org/markup-compatibility/2006" xmlns:p14="http://schemas.microsoft.com/office/powerpoint/2010/main">
    <mc:Choice Requires="p14">
      <p:transition spd="slow" p14:dur="2000" advTm="64895"/>
    </mc:Choice>
    <mc:Fallback xmlns="">
      <p:transition spd="slow" advTm="6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9412" y="123141"/>
            <a:ext cx="4224557" cy="5106059"/>
          </a:xfrm>
          <a:prstGeom prst="rect">
            <a:avLst/>
          </a:prstGeom>
          <a:solidFill>
            <a:schemeClr val="tx2">
              <a:lumMod val="20000"/>
              <a:lumOff val="8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400" dirty="0"/>
              <a:t>Unit 2  ‘Hospitality and Catering in Action’ </a:t>
            </a:r>
          </a:p>
          <a:p>
            <a:pPr marL="0" indent="0">
              <a:buNone/>
              <a:defRPr/>
            </a:pPr>
            <a:r>
              <a:rPr lang="en-GB" altLang="en-US" sz="2000" dirty="0"/>
              <a:t>(9 hour controlled assessment). </a:t>
            </a:r>
          </a:p>
          <a:p>
            <a:pPr marL="0" indent="0">
              <a:buNone/>
              <a:defRPr/>
            </a:pPr>
            <a:endParaRPr lang="en-GB" altLang="en-US" sz="2000" dirty="0"/>
          </a:p>
          <a:p>
            <a:pPr marL="0" indent="0">
              <a:buNone/>
              <a:defRPr/>
            </a:pPr>
            <a:r>
              <a:rPr lang="en-US" sz="2000" dirty="0"/>
              <a:t>In the second unit, students will learn how to plan, prepare, cook and present nutritional dishes. As part of this, students will need to consider and understand the nutritional needs and dietary requirements of a range of client groups and will develop skills in safe and hygienic food preparation, cooking and presenting.</a:t>
            </a:r>
          </a:p>
          <a:p>
            <a:pPr marL="0" indent="0">
              <a:buNone/>
              <a:defRPr/>
            </a:pPr>
            <a:endParaRPr lang="en-US" altLang="en-US" sz="2000" dirty="0"/>
          </a:p>
          <a:p>
            <a:pPr marL="0" indent="0">
              <a:buNone/>
              <a:defRPr/>
            </a:pPr>
            <a:r>
              <a:rPr lang="en-GB" altLang="en-US" sz="2000" b="1" dirty="0"/>
              <a:t>60% of the overall grade.</a:t>
            </a:r>
          </a:p>
        </p:txBody>
      </p:sp>
      <p:sp>
        <p:nvSpPr>
          <p:cNvPr id="7" name="Title 1"/>
          <p:cNvSpPr txBox="1">
            <a:spLocks/>
          </p:cNvSpPr>
          <p:nvPr/>
        </p:nvSpPr>
        <p:spPr>
          <a:xfrm>
            <a:off x="1" y="5451734"/>
            <a:ext cx="4283968" cy="1406268"/>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t>Hospitality &amp; Catering</a:t>
            </a:r>
          </a:p>
        </p:txBody>
      </p:sp>
      <p:sp>
        <p:nvSpPr>
          <p:cNvPr id="8" name="TextBox 7"/>
          <p:cNvSpPr txBox="1"/>
          <p:nvPr/>
        </p:nvSpPr>
        <p:spPr>
          <a:xfrm>
            <a:off x="4427984" y="87010"/>
            <a:ext cx="4716016" cy="4278094"/>
          </a:xfrm>
          <a:prstGeom prst="rect">
            <a:avLst/>
          </a:prstGeom>
          <a:noFill/>
        </p:spPr>
        <p:txBody>
          <a:bodyPr wrap="square" rtlCol="0">
            <a:spAutoFit/>
          </a:bodyPr>
          <a:lstStyle/>
          <a:p>
            <a:r>
              <a:rPr lang="en-GB" altLang="en-US" sz="2800" b="1" u="sng" dirty="0"/>
              <a:t>What will I learn?</a:t>
            </a:r>
          </a:p>
          <a:p>
            <a:r>
              <a:rPr lang="en-GB" altLang="en-US" sz="2800" b="1" u="sng" dirty="0"/>
              <a:t>Key topics include…</a:t>
            </a:r>
          </a:p>
          <a:p>
            <a:pPr marL="342900" indent="-342900">
              <a:buFont typeface="Arial" panose="020B0604020202020204" pitchFamily="34" charset="0"/>
              <a:buChar char="•"/>
            </a:pPr>
            <a:r>
              <a:rPr lang="en-GB" altLang="en-US" sz="2400" dirty="0"/>
              <a:t>Nutrition</a:t>
            </a:r>
          </a:p>
          <a:p>
            <a:pPr marL="342900" indent="-342900">
              <a:buFont typeface="Arial" panose="020B0604020202020204" pitchFamily="34" charset="0"/>
              <a:buChar char="•"/>
            </a:pPr>
            <a:r>
              <a:rPr lang="en-GB" altLang="en-US" sz="2400" dirty="0"/>
              <a:t>Nutritional needs of specific groups</a:t>
            </a:r>
          </a:p>
          <a:p>
            <a:pPr marL="342900" indent="-342900">
              <a:buFont typeface="Arial" panose="020B0604020202020204" pitchFamily="34" charset="0"/>
              <a:buChar char="•"/>
            </a:pPr>
            <a:r>
              <a:rPr lang="en-GB" altLang="en-US" sz="2400" dirty="0"/>
              <a:t>Menu planning</a:t>
            </a:r>
          </a:p>
          <a:p>
            <a:pPr marL="342900" indent="-342900">
              <a:buFont typeface="Arial" panose="020B0604020202020204" pitchFamily="34" charset="0"/>
              <a:buChar char="•"/>
            </a:pPr>
            <a:r>
              <a:rPr lang="en-GB" altLang="en-US" sz="2400" dirty="0"/>
              <a:t>Production of dishes for a menu</a:t>
            </a:r>
          </a:p>
          <a:p>
            <a:pPr marL="342900" indent="-342900">
              <a:buFont typeface="Arial" panose="020B0604020202020204" pitchFamily="34" charset="0"/>
              <a:buChar char="•"/>
            </a:pPr>
            <a:r>
              <a:rPr lang="en-GB" altLang="en-US" sz="2400" dirty="0"/>
              <a:t>How to prepare different commodities </a:t>
            </a:r>
          </a:p>
          <a:p>
            <a:pPr marL="342900" indent="-342900">
              <a:buFont typeface="Arial" panose="020B0604020202020204" pitchFamily="34" charset="0"/>
              <a:buChar char="•"/>
            </a:pPr>
            <a:r>
              <a:rPr lang="en-GB" altLang="en-US" sz="2400" dirty="0"/>
              <a:t>Cooking methods</a:t>
            </a:r>
          </a:p>
          <a:p>
            <a:pPr marL="342900" indent="-342900">
              <a:buFont typeface="Arial" panose="020B0604020202020204" pitchFamily="34" charset="0"/>
              <a:buChar char="•"/>
            </a:pPr>
            <a:r>
              <a:rPr lang="en-GB" altLang="en-US" sz="2400" dirty="0"/>
              <a:t>Presentation techniques </a:t>
            </a:r>
          </a:p>
        </p:txBody>
      </p:sp>
      <p:sp>
        <p:nvSpPr>
          <p:cNvPr id="2" name="TextBox 1"/>
          <p:cNvSpPr txBox="1"/>
          <p:nvPr/>
        </p:nvSpPr>
        <p:spPr>
          <a:xfrm>
            <a:off x="4355976" y="4437112"/>
            <a:ext cx="4680520" cy="2369880"/>
          </a:xfrm>
          <a:prstGeom prst="rect">
            <a:avLst/>
          </a:prstGeom>
          <a:solidFill>
            <a:schemeClr val="accent6">
              <a:lumMod val="20000"/>
              <a:lumOff val="80000"/>
            </a:schemeClr>
          </a:solidFill>
        </p:spPr>
        <p:txBody>
          <a:bodyPr wrap="square" rtlCol="0">
            <a:spAutoFit/>
          </a:bodyPr>
          <a:lstStyle/>
          <a:p>
            <a:pPr algn="ctr"/>
            <a:r>
              <a:rPr lang="en-GB" sz="1850" dirty="0"/>
              <a:t>Students are given a brief set by the exam board and have 9 hours to complete their coursework. Students have to propose 4 dishes with accompaniments  that are suitable for a certain provision (establishment) and customer. The coursework includes a 3 hour practical exam where students make 2 of their proposed dishes.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3547872"/>
      </p:ext>
    </p:extLst>
  </p:cSld>
  <p:clrMapOvr>
    <a:masterClrMapping/>
  </p:clrMapOvr>
  <mc:AlternateContent xmlns:mc="http://schemas.openxmlformats.org/markup-compatibility/2006" xmlns:p14="http://schemas.microsoft.com/office/powerpoint/2010/main">
    <mc:Choice Requires="p14">
      <p:transition spd="slow" p14:dur="2000" advTm="112598"/>
    </mc:Choice>
    <mc:Fallback xmlns="">
      <p:transition spd="slow" advTm="1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272" y="116632"/>
            <a:ext cx="8229600" cy="1143000"/>
          </a:xfrm>
        </p:spPr>
        <p:txBody>
          <a:bodyPr/>
          <a:lstStyle/>
          <a:p>
            <a:r>
              <a:rPr lang="en-GB" dirty="0"/>
              <a:t>Frequently asked questions:</a:t>
            </a:r>
          </a:p>
        </p:txBody>
      </p:sp>
      <p:sp>
        <p:nvSpPr>
          <p:cNvPr id="3" name="Content Placeholder 2"/>
          <p:cNvSpPr>
            <a:spLocks noGrp="1"/>
          </p:cNvSpPr>
          <p:nvPr>
            <p:ph idx="1"/>
          </p:nvPr>
        </p:nvSpPr>
        <p:spPr>
          <a:xfrm>
            <a:off x="467544" y="1268760"/>
            <a:ext cx="8229600" cy="4997152"/>
          </a:xfrm>
        </p:spPr>
        <p:txBody>
          <a:bodyPr>
            <a:normAutofit fontScale="92500" lnSpcReduction="20000"/>
          </a:bodyPr>
          <a:lstStyle/>
          <a:p>
            <a:pPr marL="0" indent="0">
              <a:buNone/>
            </a:pPr>
            <a:r>
              <a:rPr lang="en-GB" sz="2400" b="1" dirty="0"/>
              <a:t>How often are practical lessons?</a:t>
            </a:r>
          </a:p>
          <a:p>
            <a:pPr marL="0" indent="0">
              <a:buNone/>
            </a:pPr>
            <a:r>
              <a:rPr lang="en-GB" sz="2400" dirty="0"/>
              <a:t>To start with practical lessons take place once a week. When we get closer to the exam in year 10 practical's go to once a fortnight and during the half term prior to the exam practical's stop. Practical's go back to once a week after the exam and continue like this throughout year 11.</a:t>
            </a:r>
          </a:p>
          <a:p>
            <a:pPr marL="0" indent="0">
              <a:buNone/>
            </a:pPr>
            <a:endParaRPr lang="en-GB" sz="2400" dirty="0"/>
          </a:p>
          <a:p>
            <a:pPr marL="0" indent="0">
              <a:buNone/>
            </a:pPr>
            <a:r>
              <a:rPr lang="en-GB" sz="2400" b="1" dirty="0"/>
              <a:t>What about ingredients?</a:t>
            </a:r>
          </a:p>
          <a:p>
            <a:pPr marL="0" indent="0">
              <a:buNone/>
            </a:pPr>
            <a:r>
              <a:rPr lang="en-GB" sz="2400" dirty="0"/>
              <a:t>Just like key stage 3 an ingredients list is supplied a week in advance and ingredients are brought from home.  </a:t>
            </a:r>
          </a:p>
          <a:p>
            <a:pPr marL="0" indent="0">
              <a:buNone/>
            </a:pPr>
            <a:endParaRPr lang="en-GB" sz="2400" dirty="0"/>
          </a:p>
          <a:p>
            <a:pPr marL="0" indent="0">
              <a:buNone/>
            </a:pPr>
            <a:r>
              <a:rPr lang="en-GB" sz="2400" b="1" dirty="0"/>
              <a:t>How do you manage revision?</a:t>
            </a:r>
          </a:p>
          <a:p>
            <a:pPr marL="0" indent="0">
              <a:buNone/>
            </a:pPr>
            <a:r>
              <a:rPr lang="en-GB" sz="2400" dirty="0"/>
              <a:t>We start revision from January of year 10. This is in the form of a revision booklet to support revision at home and revision sessions run once a week on a lunchtime. There will also be the opportunity to purchase a revision guide through school. </a:t>
            </a:r>
          </a:p>
        </p:txBody>
      </p:sp>
      <p:grpSp>
        <p:nvGrpSpPr>
          <p:cNvPr id="4" name="Group 3"/>
          <p:cNvGrpSpPr/>
          <p:nvPr/>
        </p:nvGrpSpPr>
        <p:grpSpPr>
          <a:xfrm>
            <a:off x="7236296" y="44624"/>
            <a:ext cx="1764298" cy="1594301"/>
            <a:chOff x="6901203" y="152507"/>
            <a:chExt cx="1917146" cy="1699654"/>
          </a:xfrm>
        </p:grpSpPr>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1203" y="152507"/>
              <a:ext cx="1917146" cy="169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0983" t="17198" r="21311" b="16561"/>
            <a:stretch/>
          </p:blipFill>
          <p:spPr bwMode="auto">
            <a:xfrm rot="1568353">
              <a:off x="7660136" y="612501"/>
              <a:ext cx="399278" cy="4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0" y="6237312"/>
            <a:ext cx="9144000" cy="646331"/>
          </a:xfrm>
          <a:prstGeom prst="rect">
            <a:avLst/>
          </a:prstGeom>
          <a:solidFill>
            <a:srgbClr val="FFFF00"/>
          </a:solidFill>
        </p:spPr>
        <p:txBody>
          <a:bodyPr wrap="square" rtlCol="0">
            <a:spAutoFit/>
          </a:bodyPr>
          <a:lstStyle/>
          <a:p>
            <a:pPr algn="ctr"/>
            <a:r>
              <a:rPr lang="en-GB" dirty="0"/>
              <a:t>If you have any further questions please do not hesitate to get in touch with charlotte.hullah@thirskschool.org</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9006205"/>
      </p:ext>
    </p:extLst>
  </p:cSld>
  <p:clrMapOvr>
    <a:masterClrMapping/>
  </p:clrMapOvr>
  <mc:AlternateContent xmlns:mc="http://schemas.openxmlformats.org/markup-compatibility/2006" xmlns:p14="http://schemas.microsoft.com/office/powerpoint/2010/main">
    <mc:Choice Requires="p14">
      <p:transition spd="slow" p14:dur="2000" advTm="112251"/>
    </mc:Choice>
    <mc:Fallback xmlns="">
      <p:transition spd="slow" advTm="11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857912" y="127245"/>
            <a:ext cx="2556142" cy="1400358"/>
          </a:xfrm>
          <a:solidFill>
            <a:srgbClr val="FFFF00"/>
          </a:solidFill>
        </p:spPr>
        <p:txBody>
          <a:bodyPr>
            <a:normAutofit/>
          </a:bodyPr>
          <a:lstStyle/>
          <a:p>
            <a:pPr algn="ctr"/>
            <a:r>
              <a:rPr lang="en-GB" altLang="en-US" sz="3200" dirty="0"/>
              <a:t>How could I progress?</a:t>
            </a:r>
          </a:p>
        </p:txBody>
      </p:sp>
      <p:pic>
        <p:nvPicPr>
          <p:cNvPr id="7171" name="Picture 4" descr="https://encrypted-tbn1.gstatic.com/images?q=tbn:ANd9GcToPxZ2fpaEuBbrrtUvn7ylhLvGCxh7mcf6MSjm1Z_c6slNkc4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0469" y="1878764"/>
            <a:ext cx="1583531"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8"/>
          <p:cNvSpPr>
            <a:spLocks noChangeArrowheads="1"/>
          </p:cNvSpPr>
          <p:nvPr/>
        </p:nvSpPr>
        <p:spPr bwMode="auto">
          <a:xfrm>
            <a:off x="35496" y="305936"/>
            <a:ext cx="398125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800" dirty="0">
                <a:latin typeface="Arial" panose="020B0604020202020204" pitchFamily="34" charset="0"/>
              </a:rPr>
              <a:t>A-level Food Technology Courses. BTEC Catering courses.</a:t>
            </a:r>
          </a:p>
          <a:p>
            <a:pPr eaLnBrk="1" hangingPunct="1">
              <a:spcBef>
                <a:spcPct val="0"/>
              </a:spcBef>
            </a:pPr>
            <a:r>
              <a:rPr lang="en-GB" altLang="en-US" sz="1800" dirty="0"/>
              <a:t>Unit 2 Hospitality and Catering in Action</a:t>
            </a:r>
          </a:p>
          <a:p>
            <a:pPr eaLnBrk="1" hangingPunct="1">
              <a:spcBef>
                <a:spcPct val="0"/>
              </a:spcBef>
            </a:pPr>
            <a:r>
              <a:rPr lang="en-GB" altLang="en-US" sz="1800" dirty="0"/>
              <a:t>Level 3 NVQ Diploma in Advanced Professional Cookery</a:t>
            </a:r>
          </a:p>
          <a:p>
            <a:pPr eaLnBrk="1" hangingPunct="1">
              <a:spcBef>
                <a:spcPct val="0"/>
              </a:spcBef>
            </a:pPr>
            <a:r>
              <a:rPr lang="en-GB" altLang="en-US" sz="1800" dirty="0"/>
              <a:t>Level 3 Advanced Diploma in Food Preparation and Cookery Supervision</a:t>
            </a:r>
          </a:p>
          <a:p>
            <a:pPr eaLnBrk="1" hangingPunct="1">
              <a:spcBef>
                <a:spcPct val="0"/>
              </a:spcBef>
            </a:pPr>
            <a:r>
              <a:rPr lang="en-GB" altLang="en-US" sz="1800" dirty="0">
                <a:latin typeface="Arial" panose="020B0604020202020204" pitchFamily="34" charset="0"/>
              </a:rPr>
              <a:t>Chef</a:t>
            </a:r>
          </a:p>
          <a:p>
            <a:pPr eaLnBrk="1" hangingPunct="1">
              <a:spcBef>
                <a:spcPct val="0"/>
              </a:spcBef>
            </a:pPr>
            <a:r>
              <a:rPr lang="en-GB" altLang="en-US" sz="1800" dirty="0">
                <a:latin typeface="Arial" panose="020B0604020202020204" pitchFamily="34" charset="0"/>
              </a:rPr>
              <a:t>Caterer</a:t>
            </a:r>
          </a:p>
          <a:p>
            <a:pPr eaLnBrk="1" hangingPunct="1">
              <a:spcBef>
                <a:spcPct val="0"/>
              </a:spcBef>
            </a:pPr>
            <a:r>
              <a:rPr lang="en-GB" altLang="en-US" sz="1800" dirty="0">
                <a:latin typeface="Arial" panose="020B0604020202020204" pitchFamily="34" charset="0"/>
              </a:rPr>
              <a:t>Kitchen Porter</a:t>
            </a:r>
          </a:p>
          <a:p>
            <a:pPr eaLnBrk="1" hangingPunct="1">
              <a:spcBef>
                <a:spcPct val="0"/>
              </a:spcBef>
            </a:pPr>
            <a:r>
              <a:rPr lang="en-GB" altLang="en-US" sz="1800" dirty="0">
                <a:latin typeface="Arial" panose="020B0604020202020204" pitchFamily="34" charset="0"/>
              </a:rPr>
              <a:t>Food technologist or nutritionist</a:t>
            </a:r>
          </a:p>
          <a:p>
            <a:pPr eaLnBrk="1" hangingPunct="1">
              <a:spcBef>
                <a:spcPct val="0"/>
              </a:spcBef>
            </a:pPr>
            <a:r>
              <a:rPr lang="en-GB" altLang="en-US" sz="1800" dirty="0">
                <a:latin typeface="Arial" panose="020B0604020202020204" pitchFamily="34" charset="0"/>
              </a:rPr>
              <a:t>Locally produced and farmed food. </a:t>
            </a:r>
          </a:p>
          <a:p>
            <a:pPr eaLnBrk="1" hangingPunct="1">
              <a:spcBef>
                <a:spcPct val="0"/>
              </a:spcBef>
            </a:pPr>
            <a:r>
              <a:rPr lang="en-GB" altLang="en-US" sz="1800" dirty="0">
                <a:latin typeface="Arial" panose="020B0604020202020204" pitchFamily="34" charset="0"/>
              </a:rPr>
              <a:t>Waiter / waitress</a:t>
            </a:r>
          </a:p>
          <a:p>
            <a:pPr eaLnBrk="1" hangingPunct="1">
              <a:spcBef>
                <a:spcPct val="0"/>
              </a:spcBef>
            </a:pPr>
            <a:r>
              <a:rPr lang="en-GB" altLang="en-US" sz="1800" dirty="0">
                <a:latin typeface="Arial" panose="020B0604020202020204" pitchFamily="34" charset="0"/>
              </a:rPr>
              <a:t>Hotel Management</a:t>
            </a:r>
          </a:p>
          <a:p>
            <a:pPr eaLnBrk="1" hangingPunct="1">
              <a:spcBef>
                <a:spcPct val="0"/>
              </a:spcBef>
            </a:pPr>
            <a:r>
              <a:rPr lang="en-GB" altLang="en-US" sz="1800" dirty="0">
                <a:latin typeface="Arial" panose="020B0604020202020204" pitchFamily="34" charset="0"/>
              </a:rPr>
              <a:t>Food and Beverage Management.</a:t>
            </a:r>
          </a:p>
          <a:p>
            <a:pPr eaLnBrk="1" hangingPunct="1">
              <a:spcBef>
                <a:spcPct val="0"/>
              </a:spcBef>
            </a:pPr>
            <a:r>
              <a:rPr lang="en-GB" altLang="en-US" sz="1800" dirty="0">
                <a:latin typeface="Arial" panose="020B0604020202020204" pitchFamily="34" charset="0"/>
              </a:rPr>
              <a:t>Working in food production and flavourings. </a:t>
            </a:r>
          </a:p>
        </p:txBody>
      </p:sp>
      <p:pic>
        <p:nvPicPr>
          <p:cNvPr id="7173" name="Picture 12" descr="https://encrypted-tbn0.gstatic.com/images?q=tbn:ANd9GcSftwvMBUioW5054C5Hsd8EWlRPNG-vv1haocRrghUyzJ414htV">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094" y="0"/>
            <a:ext cx="1535906"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irc_mi" descr="https://nationalcareersservice.direct.gov.uk/Style%20Library/Images/Job%20Profiles/f-j/foodscientist-foodtechnologist.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8094" y="3630228"/>
            <a:ext cx="15418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4" descr="https://encrypted-tbn3.gstatic.com/images?q=tbn:ANd9GcQAAu9ZZ6q1EBLqaH3qQ-3aWzwhqFA8p_cNzqWOP4QVwYsHLp3jW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3560" y="5445126"/>
            <a:ext cx="162044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itle 1"/>
          <p:cNvSpPr txBox="1">
            <a:spLocks/>
          </p:cNvSpPr>
          <p:nvPr/>
        </p:nvSpPr>
        <p:spPr bwMode="auto">
          <a:xfrm>
            <a:off x="4130266" y="1988840"/>
            <a:ext cx="3466070" cy="356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dirty="0">
                <a:latin typeface="+mn-lt"/>
              </a:rPr>
              <a:t>The subject is beneficial if:</a:t>
            </a:r>
          </a:p>
          <a:p>
            <a:pPr>
              <a:spcBef>
                <a:spcPct val="0"/>
              </a:spcBef>
            </a:pPr>
            <a:r>
              <a:rPr lang="en-GB" altLang="en-US" sz="2000" dirty="0">
                <a:latin typeface="+mn-lt"/>
              </a:rPr>
              <a:t>Interested in a career in the hospitality and catering industry.</a:t>
            </a:r>
          </a:p>
          <a:p>
            <a:pPr>
              <a:spcBef>
                <a:spcPct val="0"/>
              </a:spcBef>
            </a:pPr>
            <a:r>
              <a:rPr lang="en-GB" altLang="en-US" sz="2000" dirty="0">
                <a:latin typeface="+mn-lt"/>
              </a:rPr>
              <a:t>You are considering a career in health/ dietician.</a:t>
            </a:r>
          </a:p>
          <a:p>
            <a:pPr>
              <a:spcBef>
                <a:spcPct val="0"/>
              </a:spcBef>
            </a:pPr>
            <a:r>
              <a:rPr lang="en-GB" altLang="en-US" sz="2000" dirty="0">
                <a:latin typeface="+mn-lt"/>
              </a:rPr>
              <a:t>Are interested in child care.</a:t>
            </a:r>
          </a:p>
          <a:p>
            <a:pPr>
              <a:spcBef>
                <a:spcPct val="0"/>
              </a:spcBef>
            </a:pPr>
            <a:r>
              <a:rPr lang="en-GB" altLang="en-US" sz="2000" dirty="0">
                <a:latin typeface="+mn-lt"/>
              </a:rPr>
              <a:t>Interested in caring for the disabled or elderly</a:t>
            </a:r>
          </a:p>
          <a:p>
            <a:pPr>
              <a:spcBef>
                <a:spcPct val="0"/>
              </a:spcBef>
            </a:pPr>
            <a:r>
              <a:rPr lang="en-GB" altLang="en-US" sz="2000" dirty="0">
                <a:latin typeface="+mn-lt"/>
              </a:rPr>
              <a:t>Interested in sport and dance. </a:t>
            </a:r>
          </a:p>
          <a:p>
            <a:pPr>
              <a:spcBef>
                <a:spcPct val="0"/>
              </a:spcBef>
            </a:pPr>
            <a:r>
              <a:rPr lang="en-GB" altLang="en-US" sz="2000" dirty="0">
                <a:latin typeface="+mn-lt"/>
              </a:rPr>
              <a:t>Personal training</a:t>
            </a:r>
          </a:p>
          <a:p>
            <a:pPr algn="ctr">
              <a:spcBef>
                <a:spcPct val="0"/>
              </a:spcBef>
              <a:buFontTx/>
              <a:buNone/>
            </a:pPr>
            <a:endParaRPr lang="en-GB" altLang="en-US" sz="2000" dirty="0">
              <a:latin typeface="+mn-lt"/>
            </a:endParaRPr>
          </a:p>
        </p:txBody>
      </p:sp>
      <p:sp>
        <p:nvSpPr>
          <p:cNvPr id="10" name="Title 1"/>
          <p:cNvSpPr txBox="1">
            <a:spLocks/>
          </p:cNvSpPr>
          <p:nvPr/>
        </p:nvSpPr>
        <p:spPr>
          <a:xfrm>
            <a:off x="0" y="5777224"/>
            <a:ext cx="6948264"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dirty="0"/>
              <a:t>Hospitality &amp; Catering</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3642546"/>
      </p:ext>
    </p:extLst>
  </p:cSld>
  <p:clrMapOvr>
    <a:masterClrMapping/>
  </p:clrMapOvr>
  <p:transition spd="slow" advTm="957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E418A8E1E4204DA8C87CA85BDD1290" ma:contentTypeVersion="17" ma:contentTypeDescription="Create a new document." ma:contentTypeScope="" ma:versionID="f1d41f88b6a25b014fcdd56b3b7aa12d">
  <xsd:schema xmlns:xsd="http://www.w3.org/2001/XMLSchema" xmlns:xs="http://www.w3.org/2001/XMLSchema" xmlns:p="http://schemas.microsoft.com/office/2006/metadata/properties" xmlns:ns2="ef6311e7-f71d-44ba-9264-dde7a993e387" xmlns:ns3="6d117302-bf02-4d4e-86ed-3db594236075" targetNamespace="http://schemas.microsoft.com/office/2006/metadata/properties" ma:root="true" ma:fieldsID="1fea0adc068c7d1b214b85b261253c48" ns2:_="" ns3:_="">
    <xsd:import namespace="ef6311e7-f71d-44ba-9264-dde7a993e387"/>
    <xsd:import namespace="6d117302-bf02-4d4e-86ed-3db5942360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311e7-f71d-44ba-9264-dde7a993e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192491-0356-4cac-a64e-e6bdc7f07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117302-bf02-4d4e-86ed-3db5942360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4e7c17-6680-43f3-b589-2d09d179ddeb}" ma:internalName="TaxCatchAll" ma:showField="CatchAllData" ma:web="6d117302-bf02-4d4e-86ed-3db5942360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d117302-bf02-4d4e-86ed-3db594236075">
      <UserInfo>
        <DisplayName/>
        <AccountId xsi:nil="true"/>
        <AccountType/>
      </UserInfo>
    </SharedWithUsers>
    <lcf76f155ced4ddcb4097134ff3c332f xmlns="ef6311e7-f71d-44ba-9264-dde7a993e387">
      <Terms xmlns="http://schemas.microsoft.com/office/infopath/2007/PartnerControls"/>
    </lcf76f155ced4ddcb4097134ff3c332f>
    <TaxCatchAll xmlns="6d117302-bf02-4d4e-86ed-3db594236075" xsi:nil="true"/>
  </documentManagement>
</p:properties>
</file>

<file path=customXml/itemProps1.xml><?xml version="1.0" encoding="utf-8"?>
<ds:datastoreItem xmlns:ds="http://schemas.openxmlformats.org/officeDocument/2006/customXml" ds:itemID="{AD23692D-5D45-4F7D-9215-141D57C666C5}"/>
</file>

<file path=customXml/itemProps2.xml><?xml version="1.0" encoding="utf-8"?>
<ds:datastoreItem xmlns:ds="http://schemas.openxmlformats.org/officeDocument/2006/customXml" ds:itemID="{E0D35842-873F-41A1-B283-ECE4500FDD23}"/>
</file>

<file path=customXml/itemProps3.xml><?xml version="1.0" encoding="utf-8"?>
<ds:datastoreItem xmlns:ds="http://schemas.openxmlformats.org/officeDocument/2006/customXml" ds:itemID="{55CB9450-60FB-413D-AB32-AF8A90FF2DD6}"/>
</file>

<file path=docProps/app.xml><?xml version="1.0" encoding="utf-8"?>
<Properties xmlns="http://schemas.openxmlformats.org/officeDocument/2006/extended-properties" xmlns:vt="http://schemas.openxmlformats.org/officeDocument/2006/docPropsVTypes">
  <TotalTime>86</TotalTime>
  <Words>871</Words>
  <Application>Microsoft Office PowerPoint</Application>
  <PresentationFormat>On-screen Show (4:3)</PresentationFormat>
  <Paragraphs>90</Paragraphs>
  <Slides>6</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WJEC Hospitality  &amp; Catering</vt:lpstr>
      <vt:lpstr>PowerPoint Presentation</vt:lpstr>
      <vt:lpstr>PowerPoint Presentation</vt:lpstr>
      <vt:lpstr>PowerPoint Presentation</vt:lpstr>
      <vt:lpstr>Frequently asked questions:</vt:lpstr>
      <vt:lpstr>How could I 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WJEC Hospitality  &amp; Catering</dc:title>
  <dc:creator>Admin</dc:creator>
  <cp:lastModifiedBy>Hullah C</cp:lastModifiedBy>
  <cp:revision>8</cp:revision>
  <dcterms:created xsi:type="dcterms:W3CDTF">2021-01-18T12:35:04Z</dcterms:created>
  <dcterms:modified xsi:type="dcterms:W3CDTF">2022-01-06T16:23:27Z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488100.000000000</vt:lpwstr>
  </property>
  <property fmtid="{D5CDD505-2E9C-101B-9397-08002B2CF9AE}" pid="3" name="ContentTypeId">
    <vt:lpwstr>0x01010040E418A8E1E4204DA8C87CA85BDD1290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